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0" r:id="rId3"/>
    <p:sldId id="258" r:id="rId4"/>
    <p:sldId id="259" r:id="rId5"/>
    <p:sldId id="257" r:id="rId6"/>
    <p:sldId id="267" r:id="rId7"/>
    <p:sldId id="268" r:id="rId8"/>
    <p:sldId id="261" r:id="rId9"/>
    <p:sldId id="263" r:id="rId10"/>
    <p:sldId id="265" r:id="rId11"/>
    <p:sldId id="264" r:id="rId12"/>
    <p:sldId id="266" r:id="rId13"/>
    <p:sldId id="272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95" autoAdjust="0"/>
  </p:normalViewPr>
  <p:slideViewPr>
    <p:cSldViewPr>
      <p:cViewPr>
        <p:scale>
          <a:sx n="87" d="100"/>
          <a:sy n="87" d="100"/>
        </p:scale>
        <p:origin x="-1243" y="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FDAF8-211A-184A-8BC2-196F7A7A75CC}" type="datetime1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26C31-84BE-2A49-85FA-F7E32A461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448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11115-4814-BA4B-8B19-9D2B4DABF6E5}" type="datetime1">
              <a:rPr lang="en-US" smtClean="0"/>
              <a:t>9/4/2015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22FC1-A21E-574A-93CE-BF0498DB0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826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22FC1-A21E-574A-93CE-BF0498DB0F6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TimeLapseReg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B90E-E46D-43D3-8B5E-225C5F1266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TimeLapseReg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B90E-E46D-43D3-8B5E-225C5F1266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TimeLapseReg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B90E-E46D-43D3-8B5E-225C5F1266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741920" y="1645920"/>
            <a:ext cx="2438399" cy="365760"/>
          </a:xfrm>
        </p:spPr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777479" y="4048760"/>
            <a:ext cx="2367281" cy="365760"/>
          </a:xfrm>
        </p:spPr>
        <p:txBody>
          <a:bodyPr/>
          <a:lstStyle/>
          <a:p>
            <a:r>
              <a:rPr lang="en-US" smtClean="0"/>
              <a:t>TimeLapseReg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5648960"/>
            <a:ext cx="393628" cy="396240"/>
          </a:xfrm>
        </p:spPr>
        <p:txBody>
          <a:bodyPr/>
          <a:lstStyle>
            <a:lvl1pPr>
              <a:defRPr sz="1200"/>
            </a:lvl1pPr>
          </a:lstStyle>
          <a:p>
            <a:fld id="{975CB90E-E46D-43D3-8B5E-225C5F126635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TimeLapseReg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B90E-E46D-43D3-8B5E-225C5F1266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TimeLapseReg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B90E-E46D-43D3-8B5E-225C5F1266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TimeLapseReg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B90E-E46D-43D3-8B5E-225C5F1266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TimeLapseReg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B90E-E46D-43D3-8B5E-225C5F1266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TimeLapseReg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B90E-E46D-43D3-8B5E-225C5F12663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TimeLapseReg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B90E-E46D-43D3-8B5E-225C5F12663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5CB90E-E46D-43D3-8B5E-225C5F12663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TimeLapseReg</a:t>
            </a:r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848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86800" y="0"/>
            <a:ext cx="4572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610600" y="5562600"/>
            <a:ext cx="5334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648960"/>
            <a:ext cx="393628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75CB90E-E46D-43D3-8B5E-225C5F12663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8604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dirty="0" err="1" smtClean="0"/>
              <a:t>TimeLapseReg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5048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fr-CH" smtClean="0"/>
              <a:t>TimeLapseReg</a:t>
            </a:r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lnSpc>
                <a:spcPts val="6000"/>
              </a:lnSpc>
            </a:pPr>
            <a:r>
              <a:rPr lang="en-IN" dirty="0" smtClean="0"/>
              <a:t>TimeLapseReg</a:t>
            </a:r>
            <a:r>
              <a:rPr lang="en-IN" sz="4500" dirty="0" smtClean="0"/>
              <a:t/>
            </a:r>
            <a:br>
              <a:rPr lang="en-IN" sz="4500" dirty="0" smtClean="0"/>
            </a:br>
            <a:r>
              <a:rPr lang="en-IN" sz="4000" dirty="0" smtClean="0"/>
              <a:t>an ImageJ plugin for drift correction of video sequence in time-lapse microscopy </a:t>
            </a:r>
            <a:endParaRPr lang="en-IN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05400"/>
            <a:ext cx="7696200" cy="1066800"/>
          </a:xfrm>
        </p:spPr>
        <p:txBody>
          <a:bodyPr>
            <a:normAutofit/>
          </a:bodyPr>
          <a:lstStyle/>
          <a:p>
            <a:r>
              <a:rPr lang="en-IN" dirty="0" err="1" smtClean="0"/>
              <a:t>Raghavender</a:t>
            </a:r>
            <a:r>
              <a:rPr lang="en-IN" dirty="0" smtClean="0"/>
              <a:t> Sahdev, Tomasz, </a:t>
            </a:r>
            <a:r>
              <a:rPr lang="en-IN" dirty="0" err="1" smtClean="0"/>
              <a:t>Dimiter</a:t>
            </a:r>
            <a:r>
              <a:rPr lang="en-IN" dirty="0" smtClean="0"/>
              <a:t> </a:t>
            </a:r>
            <a:r>
              <a:rPr lang="en-IN" dirty="0" err="1" smtClean="0"/>
              <a:t>Prodanov</a:t>
            </a:r>
            <a:r>
              <a:rPr lang="en-IN" dirty="0" smtClean="0"/>
              <a:t>, Daniel Sage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0099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Step 3,4: Discarding frames, Registration</a:t>
            </a:r>
            <a:endParaRPr lang="en-IN" dirty="0"/>
          </a:p>
        </p:txBody>
      </p:sp>
      <p:pic>
        <p:nvPicPr>
          <p:cNvPr id="10" name="Content Placeholder 6" descr="C:\Users\Raghavender Sahdev\Desktop\BITS\GSoC2015\ImageJ ICNF\ImageJconference\images\discard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4243607" cy="326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4932784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17" lvl="1" indent="-342917" algn="just">
              <a:buFontTx/>
              <a:buChar char="♦"/>
              <a:tabLst>
                <a:tab pos="8520169" algn="l"/>
              </a:tabLst>
            </a:pPr>
            <a:r>
              <a:rPr lang="en-IN" sz="1600" dirty="0">
                <a:latin typeface="Calibri" pitchFamily="34" charset="0"/>
              </a:rPr>
              <a:t>User gets </a:t>
            </a:r>
            <a:r>
              <a:rPr lang="en-IN" sz="1600" dirty="0" smtClean="0">
                <a:latin typeface="Calibri" pitchFamily="34" charset="0"/>
              </a:rPr>
              <a:t>the </a:t>
            </a:r>
            <a:r>
              <a:rPr lang="en-IN" sz="1600" dirty="0">
                <a:latin typeface="Calibri" pitchFamily="34" charset="0"/>
              </a:rPr>
              <a:t>option </a:t>
            </a:r>
            <a:r>
              <a:rPr lang="en-IN" sz="1600" dirty="0" smtClean="0">
                <a:latin typeface="Calibri" pitchFamily="34" charset="0"/>
              </a:rPr>
              <a:t>to discard inappropriate frames which may make result in unstable transformation</a:t>
            </a:r>
            <a:endParaRPr lang="en-US" sz="1600" dirty="0">
              <a:latin typeface="Calibri" pitchFamily="34" charset="0"/>
            </a:endParaRPr>
          </a:p>
        </p:txBody>
      </p:sp>
      <p:pic>
        <p:nvPicPr>
          <p:cNvPr id="12" name="Picture 5" descr="C:\Users\Raghavender Sahdev\Desktop\BITS\GSoC2015\ImageJ ICNF\ImageJconference\images\img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84784"/>
            <a:ext cx="4320480" cy="3267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788024" y="5013176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17" lvl="1" indent="-342917" algn="just">
              <a:buFontTx/>
              <a:buChar char="♦"/>
              <a:tabLst>
                <a:tab pos="8520169" algn="l"/>
              </a:tabLst>
            </a:pPr>
            <a:r>
              <a:rPr lang="en-IN" sz="1600" dirty="0" smtClean="0">
                <a:latin typeface="Calibri" pitchFamily="34" charset="0"/>
              </a:rPr>
              <a:t>User get the option to set the limits under which the translation is to be treated as valid. 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B90E-E46D-43D3-8B5E-225C5F126635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939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User-Feedback</a:t>
            </a:r>
            <a:endParaRPr lang="en-IN" dirty="0"/>
          </a:p>
        </p:txBody>
      </p:sp>
      <p:pic>
        <p:nvPicPr>
          <p:cNvPr id="2051" name="Picture 3" descr="C:\Users\Raghavender Sahdev\Desktop\BITS\GSoC2015\ImageJ ICNF\ImageJconference\figures2\ch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03571"/>
            <a:ext cx="459725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Raghavender Sahdev\Desktop\BITS\GSoC2015\ImageJ ICNF\ImageJconference\figures2\feedback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9"/>
            <a:ext cx="4104456" cy="312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7504" y="4974267"/>
            <a:ext cx="39604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17" lvl="1" indent="-342917" algn="just">
              <a:buFontTx/>
              <a:buChar char="♦"/>
              <a:tabLst>
                <a:tab pos="8520169" algn="l"/>
              </a:tabLst>
            </a:pPr>
            <a:r>
              <a:rPr lang="en-IN" sz="1600" dirty="0" smtClean="0">
                <a:latin typeface="Calibri" pitchFamily="34" charset="0"/>
              </a:rPr>
              <a:t>A dynamically generated table is produced listing the frame info computed transformations</a:t>
            </a:r>
          </a:p>
          <a:p>
            <a:pPr marL="800117" lvl="2" indent="-342917" algn="just">
              <a:buFontTx/>
              <a:buChar char="♦"/>
              <a:tabLst>
                <a:tab pos="8520169" algn="l"/>
              </a:tabLst>
            </a:pPr>
            <a:r>
              <a:rPr lang="en-IN" sz="1600" dirty="0" smtClean="0">
                <a:latin typeface="Calibri" pitchFamily="34" charset="0"/>
              </a:rPr>
              <a:t>Green – valid transformation</a:t>
            </a:r>
          </a:p>
          <a:p>
            <a:pPr marL="800117" lvl="2" indent="-342917" algn="just">
              <a:buFontTx/>
              <a:buChar char="♦"/>
              <a:tabLst>
                <a:tab pos="8520169" algn="l"/>
              </a:tabLst>
            </a:pPr>
            <a:r>
              <a:rPr lang="en-IN" sz="1600" dirty="0" smtClean="0">
                <a:latin typeface="Calibri" pitchFamily="34" charset="0"/>
              </a:rPr>
              <a:t>Yellow – Invalid transformation</a:t>
            </a:r>
          </a:p>
          <a:p>
            <a:pPr marL="800117" lvl="2" indent="-342917" algn="just">
              <a:buFontTx/>
              <a:buChar char="♦"/>
              <a:tabLst>
                <a:tab pos="8520169" algn="l"/>
              </a:tabLst>
            </a:pPr>
            <a:r>
              <a:rPr lang="en-IN" sz="1600" dirty="0" smtClean="0">
                <a:latin typeface="Calibri" pitchFamily="34" charset="0"/>
              </a:rPr>
              <a:t>Red – Invalid standard deviation / mean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8024" y="4974267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17" lvl="1" indent="-342917" algn="just">
              <a:buFontTx/>
              <a:buChar char="♦"/>
              <a:tabLst>
                <a:tab pos="8520169" algn="l"/>
              </a:tabLst>
            </a:pPr>
            <a:r>
              <a:rPr lang="en-IN" sz="1600" dirty="0" smtClean="0">
                <a:latin typeface="Calibri" pitchFamily="34" charset="0"/>
              </a:rPr>
              <a:t>At the termination of the registration process user can see the computed transformations through the chart above</a:t>
            </a:r>
          </a:p>
          <a:p>
            <a:pPr marL="800117" lvl="2" indent="-342917" algn="just">
              <a:buFontTx/>
              <a:buChar char="♦"/>
              <a:tabLst>
                <a:tab pos="8520169" algn="l"/>
              </a:tabLst>
            </a:pPr>
            <a:r>
              <a:rPr lang="en-IN" sz="1600" dirty="0" smtClean="0">
                <a:latin typeface="Calibri" pitchFamily="34" charset="0"/>
              </a:rPr>
              <a:t>Red curve – translation in x </a:t>
            </a:r>
          </a:p>
          <a:p>
            <a:pPr marL="800117" lvl="2" indent="-342917" algn="just">
              <a:buFontTx/>
              <a:buChar char="♦"/>
              <a:tabLst>
                <a:tab pos="8520169" algn="l"/>
              </a:tabLst>
            </a:pPr>
            <a:r>
              <a:rPr lang="en-IN" sz="1600" dirty="0" smtClean="0">
                <a:latin typeface="Calibri" pitchFamily="34" charset="0"/>
              </a:rPr>
              <a:t>Blue curve – translation in y</a:t>
            </a:r>
          </a:p>
          <a:p>
            <a:pPr marL="800117" lvl="2" indent="-342917" algn="just">
              <a:buFontTx/>
              <a:buChar char="♦"/>
              <a:tabLst>
                <a:tab pos="8520169" algn="l"/>
              </a:tabLst>
            </a:pPr>
            <a:r>
              <a:rPr lang="en-IN" sz="1600" dirty="0" smtClean="0">
                <a:latin typeface="Calibri" pitchFamily="34" charset="0"/>
              </a:rPr>
              <a:t>Green curve – rotation angle 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B90E-E46D-43D3-8B5E-225C5F126635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194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Alignment Process</a:t>
            </a:r>
            <a:endParaRPr lang="en-IN" dirty="0"/>
          </a:p>
        </p:txBody>
      </p:sp>
      <p:pic>
        <p:nvPicPr>
          <p:cNvPr id="4" name="Picture 2" descr="C:\Users\Raghavender Sahdev\Desktop\BITS\GSoC2015\ImageJ ICNF\ImageJconference\images\alig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3931079" cy="293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B90E-E46D-43D3-8B5E-225C5F126635}" type="slidenum">
              <a:rPr lang="en-IN" smtClean="0"/>
              <a:pPr/>
              <a:t>12</a:t>
            </a:fld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1691680" y="5105999"/>
            <a:ext cx="4723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After registering the images, user get to choose the channel to which he wants to apply the transformation, for aligning the images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3340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Acknowledgements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7848600" cy="2548880"/>
          </a:xfrm>
        </p:spPr>
        <p:txBody>
          <a:bodyPr>
            <a:normAutofit/>
          </a:bodyPr>
          <a:lstStyle/>
          <a:p>
            <a:r>
              <a:rPr lang="en-IN" dirty="0" err="1" smtClean="0"/>
              <a:t>Malin</a:t>
            </a:r>
            <a:r>
              <a:rPr lang="en-IN" dirty="0" smtClean="0"/>
              <a:t> </a:t>
            </a:r>
            <a:r>
              <a:rPr lang="en-IN" dirty="0" err="1" smtClean="0"/>
              <a:t>Sandstrom</a:t>
            </a:r>
            <a:r>
              <a:rPr lang="en-IN" dirty="0" smtClean="0"/>
              <a:t>, International Neuroscience Coordinating Facility, Sweden</a:t>
            </a:r>
          </a:p>
          <a:p>
            <a:r>
              <a:rPr lang="en-IN" dirty="0" smtClean="0"/>
              <a:t>Tomasz, University of Heidelberg, Germany</a:t>
            </a:r>
          </a:p>
          <a:p>
            <a:r>
              <a:rPr lang="en-IN" dirty="0" err="1" smtClean="0"/>
              <a:t>Dimiter</a:t>
            </a:r>
            <a:r>
              <a:rPr lang="en-IN" dirty="0" smtClean="0"/>
              <a:t> </a:t>
            </a:r>
            <a:r>
              <a:rPr lang="en-IN" dirty="0" err="1" smtClean="0"/>
              <a:t>Prodanov</a:t>
            </a:r>
            <a:r>
              <a:rPr lang="en-IN" dirty="0" smtClean="0"/>
              <a:t>, INCF Belgian Node, Belgium </a:t>
            </a:r>
            <a:r>
              <a:rPr lang="en-IN" dirty="0" smtClean="0"/>
              <a:t>and EH</a:t>
            </a:r>
            <a:r>
              <a:rPr lang="en-IN" dirty="0" smtClean="0"/>
              <a:t>S/NERF, </a:t>
            </a:r>
            <a:r>
              <a:rPr lang="en-IN" dirty="0" err="1" smtClean="0"/>
              <a:t>Imec</a:t>
            </a:r>
            <a:r>
              <a:rPr lang="en-IN" dirty="0" smtClean="0"/>
              <a:t>, </a:t>
            </a:r>
            <a:r>
              <a:rPr lang="en-IN" dirty="0"/>
              <a:t>Leuven, </a:t>
            </a:r>
            <a:r>
              <a:rPr lang="en-IN" dirty="0" smtClean="0"/>
              <a:t>Belgium</a:t>
            </a:r>
            <a:endParaRPr lang="en-IN" dirty="0" smtClean="0"/>
          </a:p>
          <a:p>
            <a:r>
              <a:rPr lang="en-IN" dirty="0" smtClean="0"/>
              <a:t>Daniel Sage, Biomedical Imaging Group, EPFL Switzerland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B90E-E46D-43D3-8B5E-225C5F126635}" type="slidenum">
              <a:rPr lang="en-IN" smtClean="0"/>
              <a:pPr/>
              <a:t>13</a:t>
            </a:fld>
            <a:endParaRPr lang="en-IN" dirty="0"/>
          </a:p>
        </p:txBody>
      </p:sp>
      <p:pic>
        <p:nvPicPr>
          <p:cNvPr id="6" name="Picture 21" descr="C:\Users\Raghavender Sahdev\Desktop\BITS\GSoC2015\ImageJ ICNF\ImageJconference\images\BITS_Hyderabad_campus_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21088"/>
            <a:ext cx="2448272" cy="70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5" descr="http://2014.igem.org/wiki/images/0/07/University-of-Heidelberg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626" y="4137081"/>
            <a:ext cx="1521366" cy="81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://www.raghavendersahdev.com/uploads/3/9/6/2/39623741/6180959.png?4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965" y="4005064"/>
            <a:ext cx="313639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Users\Raghavender Sahdev\Downloads\imec_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515384"/>
            <a:ext cx="2016224" cy="68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https://upload.wikimedia.org/wikipedia/commons/thumb/f/f4/Logo_EPFL.svg/1024px-Logo_EPFL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445224"/>
            <a:ext cx="1893201" cy="909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540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908720"/>
            <a:ext cx="5616624" cy="3672408"/>
          </a:xfrm>
        </p:spPr>
        <p:txBody>
          <a:bodyPr/>
          <a:lstStyle/>
          <a:p>
            <a:r>
              <a:rPr lang="en-IN" sz="6200" dirty="0" smtClean="0"/>
              <a:t>Thank You! </a:t>
            </a:r>
            <a:br>
              <a:rPr lang="en-IN" sz="6200" dirty="0" smtClean="0"/>
            </a:br>
            <a:r>
              <a:rPr lang="en-IN" sz="6200" dirty="0" smtClean="0"/>
              <a:t>any questions ?</a:t>
            </a:r>
            <a:endParaRPr lang="en-IN" sz="6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B90E-E46D-43D3-8B5E-225C5F126635}" type="slidenum">
              <a:rPr lang="en-IN" smtClean="0"/>
              <a:pPr/>
              <a:t>14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46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7848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Drift in microscopy</a:t>
            </a:r>
          </a:p>
          <a:p>
            <a:pPr lvl="1"/>
            <a:r>
              <a:rPr lang="en-US" dirty="0" smtClean="0"/>
              <a:t>Time-lapse microscopy experiments</a:t>
            </a:r>
          </a:p>
          <a:p>
            <a:pPr lvl="2"/>
            <a:r>
              <a:rPr lang="en-US" dirty="0" smtClean="0"/>
              <a:t>Calcium imaging: 3 minutes at 100 Hz	&gt; 18000 frames</a:t>
            </a:r>
          </a:p>
          <a:p>
            <a:pPr lvl="2"/>
            <a:r>
              <a:rPr lang="en-US" dirty="0" smtClean="0"/>
              <a:t>Bacterial colony study: 3 days every 15 sec. &gt; 17280 frames</a:t>
            </a:r>
          </a:p>
          <a:p>
            <a:pPr lvl="1"/>
            <a:r>
              <a:rPr lang="en-US" dirty="0" smtClean="0"/>
              <a:t>Small and slow displacement</a:t>
            </a:r>
          </a:p>
          <a:p>
            <a:pPr lvl="2"/>
            <a:r>
              <a:rPr lang="en-US" dirty="0" smtClean="0"/>
              <a:t>Slippage of the focus mechanism </a:t>
            </a:r>
          </a:p>
          <a:p>
            <a:pPr lvl="2"/>
            <a:r>
              <a:rPr lang="en-US" dirty="0" smtClean="0"/>
              <a:t>Thermal gradients in the microscope</a:t>
            </a:r>
          </a:p>
          <a:p>
            <a:pPr lvl="1"/>
            <a:r>
              <a:rPr lang="en-US" dirty="0" smtClean="0"/>
              <a:t>Needs</a:t>
            </a:r>
          </a:p>
          <a:p>
            <a:pPr lvl="2"/>
            <a:r>
              <a:rPr lang="en-US" dirty="0" smtClean="0"/>
              <a:t>Automatic software (long sequence, multiple channel)</a:t>
            </a:r>
          </a:p>
          <a:p>
            <a:pPr lvl="3"/>
            <a:r>
              <a:rPr lang="en-US" dirty="0" smtClean="0"/>
              <a:t>working with diffuse structure </a:t>
            </a:r>
          </a:p>
          <a:p>
            <a:pPr lvl="3"/>
            <a:r>
              <a:rPr lang="en-US" dirty="0" smtClean="0"/>
              <a:t>working with noisy data (e.g. 2P microscope)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B90E-E46D-43D3-8B5E-225C5F126635}" type="slidenum">
              <a:rPr lang="en-IN" smtClean="0"/>
              <a:pPr/>
              <a:t>2</a:t>
            </a:fld>
            <a:endParaRPr lang="en-IN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dirty="0" smtClean="0"/>
              <a:t>TurboReg/StackReg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TurboReg/StackeReg: Java plugins of ImageJ</a:t>
            </a:r>
          </a:p>
          <a:p>
            <a:pPr lvl="1"/>
            <a:r>
              <a:rPr lang="en-IN" dirty="0" smtClean="0"/>
              <a:t>TurboReg: manual or automatic alignment of 2 images</a:t>
            </a:r>
          </a:p>
          <a:p>
            <a:pPr lvl="2"/>
            <a:r>
              <a:rPr lang="en-IN" dirty="0" smtClean="0"/>
              <a:t>contains the engine (computational part of the registration)</a:t>
            </a:r>
          </a:p>
          <a:p>
            <a:pPr lvl="1"/>
            <a:r>
              <a:rPr lang="en-IN" dirty="0" smtClean="0"/>
              <a:t>StackReg: automatic recursive alignment of 2 consecutive frames</a:t>
            </a:r>
          </a:p>
          <a:p>
            <a:pPr lvl="2"/>
            <a:r>
              <a:rPr lang="en-IN" dirty="0" smtClean="0"/>
              <a:t>useTurboReg</a:t>
            </a:r>
          </a:p>
          <a:p>
            <a:r>
              <a:rPr lang="en-IN" dirty="0" smtClean="0"/>
              <a:t>TurboReg/StackReg</a:t>
            </a:r>
          </a:p>
          <a:p>
            <a:pPr lvl="1"/>
            <a:r>
              <a:rPr lang="en-IN" dirty="0" smtClean="0"/>
              <a:t>Very robust in presence of noise (multiresolution)</a:t>
            </a:r>
          </a:p>
          <a:p>
            <a:pPr lvl="1"/>
            <a:r>
              <a:rPr lang="en-IN" dirty="0" smtClean="0"/>
              <a:t>Reasonably fast </a:t>
            </a:r>
          </a:p>
          <a:p>
            <a:pPr lvl="1"/>
            <a:r>
              <a:rPr lang="en-IN" dirty="0" smtClean="0"/>
              <a:t>No need of keypoints of visual structure (mutual information criteria) </a:t>
            </a:r>
          </a:p>
          <a:p>
            <a:pPr lvl="1"/>
            <a:r>
              <a:rPr lang="en-IN" dirty="0" smtClean="0"/>
              <a:t>Geometric transformation expressed by 2 sets of points</a:t>
            </a:r>
          </a:p>
          <a:p>
            <a:r>
              <a:rPr lang="en-IN" dirty="0" smtClean="0"/>
              <a:t>TurboReg/StackeReg: defacto standard in calcium imaging</a:t>
            </a:r>
            <a:endParaRPr lang="en-US" dirty="0" smtClean="0"/>
          </a:p>
          <a:p>
            <a:pPr lvl="2"/>
            <a:r>
              <a:rPr lang="en-US" dirty="0" err="1" smtClean="0"/>
              <a:t>Akerboom</a:t>
            </a:r>
            <a:r>
              <a:rPr lang="en-US" dirty="0" smtClean="0"/>
              <a:t> (2012) </a:t>
            </a:r>
            <a:r>
              <a:rPr lang="en-US" dirty="0" err="1" smtClean="0"/>
              <a:t>Silbering</a:t>
            </a:r>
            <a:r>
              <a:rPr lang="en-US" dirty="0" smtClean="0"/>
              <a:t> (2012) Yang (2012) </a:t>
            </a:r>
            <a:r>
              <a:rPr lang="en-US" dirty="0" err="1" smtClean="0"/>
              <a:t>Lecoq</a:t>
            </a:r>
            <a:r>
              <a:rPr lang="en-US" dirty="0" smtClean="0"/>
              <a:t> (2014) </a:t>
            </a:r>
            <a:r>
              <a:rPr lang="en-US" dirty="0" err="1" smtClean="0"/>
              <a:t>Tiang</a:t>
            </a:r>
            <a:r>
              <a:rPr lang="en-US" dirty="0" smtClean="0"/>
              <a:t> (2009) </a:t>
            </a:r>
            <a:r>
              <a:rPr lang="en-US" dirty="0" err="1" smtClean="0"/>
              <a:t>Kaifosh</a:t>
            </a:r>
            <a:r>
              <a:rPr lang="en-US" dirty="0" smtClean="0"/>
              <a:t> (2014) </a:t>
            </a:r>
            <a:r>
              <a:rPr lang="en-US" dirty="0" err="1" smtClean="0"/>
              <a:t>Mukamel</a:t>
            </a:r>
            <a:r>
              <a:rPr lang="en-US" dirty="0" smtClean="0"/>
              <a:t> (2009) ...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B90E-E46D-43D3-8B5E-225C5F126635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02766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Pratical limitations of StackReg?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  <a:buClr>
                <a:srgbClr val="FFCF01"/>
              </a:buClr>
              <a:buSzPct val="55000"/>
              <a:buFont typeface="Wingdings" pitchFamily="2" charset="2"/>
              <a:buChar char="n"/>
            </a:pPr>
            <a:r>
              <a:rPr lang="en-US" dirty="0">
                <a:latin typeface="Helvetica" charset="0"/>
                <a:ea typeface="MS PGothic" pitchFamily="34" charset="-128"/>
                <a:sym typeface="Helvetica" charset="0"/>
              </a:rPr>
              <a:t>No choice for the reference </a:t>
            </a:r>
            <a:r>
              <a:rPr lang="en-US" dirty="0" smtClean="0">
                <a:latin typeface="Helvetica" charset="0"/>
                <a:ea typeface="MS PGothic" pitchFamily="34" charset="-128"/>
                <a:sym typeface="Helvetica" charset="0"/>
              </a:rPr>
              <a:t>image</a:t>
            </a:r>
            <a:endParaRPr lang="en-US" dirty="0">
              <a:latin typeface="Helvetica" charset="0"/>
              <a:ea typeface="MS PGothic" pitchFamily="34" charset="-128"/>
              <a:sym typeface="Helvetica" charset="0"/>
            </a:endParaRPr>
          </a:p>
          <a:p>
            <a:pPr>
              <a:lnSpc>
                <a:spcPct val="140000"/>
              </a:lnSpc>
              <a:buClr>
                <a:srgbClr val="FFCF01"/>
              </a:buClr>
              <a:buSzPct val="55000"/>
              <a:buFont typeface="Wingdings" pitchFamily="2" charset="2"/>
              <a:buChar char="n"/>
            </a:pPr>
            <a:r>
              <a:rPr lang="en-US" dirty="0">
                <a:latin typeface="Helvetica" charset="0"/>
                <a:ea typeface="MS PGothic" pitchFamily="34" charset="-128"/>
                <a:sym typeface="Helvetica" charset="0"/>
              </a:rPr>
              <a:t>Require that the complete sequence fit in RAM -&gt; impossible to process long sequence </a:t>
            </a:r>
          </a:p>
          <a:p>
            <a:pPr>
              <a:lnSpc>
                <a:spcPct val="140000"/>
              </a:lnSpc>
              <a:buClr>
                <a:srgbClr val="FFCF01"/>
              </a:buClr>
              <a:buSzPct val="55000"/>
              <a:buFont typeface="Wingdings" pitchFamily="2" charset="2"/>
              <a:buChar char="n"/>
            </a:pPr>
            <a:r>
              <a:rPr lang="en-US" dirty="0">
                <a:latin typeface="Helvetica" charset="0"/>
                <a:ea typeface="MS PGothic" pitchFamily="34" charset="-128"/>
                <a:sym typeface="Helvetica" charset="0"/>
              </a:rPr>
              <a:t>Do not allow to compute the transformation on one channel and to apply it on other channels </a:t>
            </a:r>
            <a:endParaRPr lang="en-US" dirty="0" smtClean="0">
              <a:latin typeface="Helvetica" charset="0"/>
              <a:ea typeface="MS PGothic" pitchFamily="34" charset="-128"/>
              <a:sym typeface="Helvetica" charset="0"/>
            </a:endParaRPr>
          </a:p>
          <a:p>
            <a:pPr>
              <a:lnSpc>
                <a:spcPct val="140000"/>
              </a:lnSpc>
              <a:buClr>
                <a:srgbClr val="FFCF01"/>
              </a:buClr>
              <a:buSzPct val="55000"/>
              <a:buFont typeface="Wingdings" pitchFamily="2" charset="2"/>
              <a:buChar char="n"/>
            </a:pPr>
            <a:r>
              <a:rPr lang="en-US" dirty="0" smtClean="0">
                <a:latin typeface="Helvetica" charset="0"/>
                <a:ea typeface="MS PGothic" pitchFamily="34" charset="-128"/>
                <a:sym typeface="Helvetica" charset="0"/>
              </a:rPr>
              <a:t>Do </a:t>
            </a:r>
            <a:r>
              <a:rPr lang="en-US" dirty="0">
                <a:latin typeface="Helvetica" charset="0"/>
                <a:ea typeface="MS PGothic" pitchFamily="34" charset="-128"/>
                <a:sym typeface="Helvetica" charset="0"/>
              </a:rPr>
              <a:t>not prevent large transformation (we know that we have small drift)</a:t>
            </a:r>
          </a:p>
          <a:p>
            <a:pPr>
              <a:lnSpc>
                <a:spcPct val="140000"/>
              </a:lnSpc>
              <a:buClr>
                <a:srgbClr val="FFCF01"/>
              </a:buClr>
              <a:buSzPct val="55000"/>
              <a:buFont typeface="Wingdings" pitchFamily="2" charset="2"/>
              <a:buChar char="n"/>
            </a:pPr>
            <a:r>
              <a:rPr lang="en-US" dirty="0">
                <a:latin typeface="Helvetica" charset="0"/>
                <a:ea typeface="MS PGothic" pitchFamily="34" charset="-128"/>
                <a:sym typeface="Helvetica" charset="0"/>
              </a:rPr>
              <a:t>No preprocessing to </a:t>
            </a:r>
            <a:r>
              <a:rPr lang="en-US" dirty="0" err="1" smtClean="0">
                <a:latin typeface="Helvetica" charset="0"/>
                <a:ea typeface="MS PGothic" pitchFamily="34" charset="-128"/>
                <a:sym typeface="Helvetica" charset="0"/>
              </a:rPr>
              <a:t>denoise</a:t>
            </a:r>
            <a:r>
              <a:rPr lang="en-US" dirty="0" smtClean="0">
                <a:latin typeface="Helvetica" charset="0"/>
                <a:ea typeface="MS PGothic" pitchFamily="34" charset="-128"/>
                <a:sym typeface="Helvetica" charset="0"/>
              </a:rPr>
              <a:t> </a:t>
            </a:r>
            <a:r>
              <a:rPr lang="en-US" dirty="0">
                <a:latin typeface="Helvetica" charset="0"/>
                <a:ea typeface="MS PGothic" pitchFamily="34" charset="-128"/>
                <a:sym typeface="Helvetica" charset="0"/>
              </a:rPr>
              <a:t>the noisy image</a:t>
            </a:r>
          </a:p>
          <a:p>
            <a:endParaRPr lang="en-I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B90E-E46D-43D3-8B5E-225C5F126635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8794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dirty="0" smtClean="0"/>
              <a:t>Goal of TimeLapseReg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17" indent="-360000" algn="just">
              <a:spcAft>
                <a:spcPts val="1000"/>
              </a:spcAft>
              <a:buFontTx/>
              <a:buChar char="♦"/>
              <a:tabLst>
                <a:tab pos="8520169" algn="l"/>
              </a:tabLst>
            </a:pPr>
            <a:r>
              <a:rPr lang="en-US" sz="3600" b="1" i="1" dirty="0">
                <a:latin typeface="Calibri" pitchFamily="34" charset="0"/>
                <a:cs typeface="Times New Roman" pitchFamily="18" charset="0"/>
              </a:rPr>
              <a:t>Goal</a:t>
            </a:r>
            <a:r>
              <a:rPr lang="en-US" sz="3600" dirty="0">
                <a:latin typeface="Calibri" pitchFamily="34" charset="0"/>
                <a:cs typeface="Times New Roman" pitchFamily="18" charset="0"/>
              </a:rPr>
              <a:t>: drift correction of long sequence of time lapse microscopy images (small translations/rotations).</a:t>
            </a:r>
          </a:p>
          <a:p>
            <a:pPr marL="342917" indent="-360000" algn="just">
              <a:spcAft>
                <a:spcPts val="1000"/>
              </a:spcAft>
              <a:buFontTx/>
              <a:buChar char="♦"/>
              <a:tabLst>
                <a:tab pos="8520169" algn="l"/>
              </a:tabLst>
            </a:pPr>
            <a:endParaRPr lang="en-US" sz="3600" b="1" i="1" dirty="0" smtClean="0">
              <a:latin typeface="Calibri" pitchFamily="34" charset="0"/>
              <a:cs typeface="Times New Roman" pitchFamily="18" charset="0"/>
            </a:endParaRPr>
          </a:p>
          <a:p>
            <a:pPr marL="342917" indent="-360000" algn="just">
              <a:spcAft>
                <a:spcPts val="1000"/>
              </a:spcAft>
              <a:buFontTx/>
              <a:buChar char="♦"/>
              <a:tabLst>
                <a:tab pos="8520169" algn="l"/>
              </a:tabLst>
            </a:pPr>
            <a:r>
              <a:rPr lang="en-US" sz="3600" b="1" i="1" dirty="0" smtClean="0">
                <a:latin typeface="Calibri" pitchFamily="34" charset="0"/>
                <a:cs typeface="Times New Roman" pitchFamily="18" charset="0"/>
              </a:rPr>
              <a:t>Improve User interface</a:t>
            </a:r>
            <a:endParaRPr lang="en-US" sz="3600" dirty="0" smtClean="0">
              <a:latin typeface="Calibri" pitchFamily="34" charset="0"/>
              <a:cs typeface="Times New Roman" pitchFamily="18" charset="0"/>
            </a:endParaRPr>
          </a:p>
          <a:p>
            <a:pPr marL="342917" indent="-360000" algn="just">
              <a:spcAft>
                <a:spcPts val="1000"/>
              </a:spcAft>
              <a:buFontTx/>
              <a:buChar char="♦"/>
              <a:tabLst>
                <a:tab pos="8520169" algn="l"/>
              </a:tabLst>
            </a:pPr>
            <a:endParaRPr lang="en-US" sz="3600" b="1" i="1" dirty="0">
              <a:latin typeface="Calibri" pitchFamily="34" charset="0"/>
              <a:cs typeface="Times New Roman" pitchFamily="18" charset="0"/>
            </a:endParaRPr>
          </a:p>
          <a:p>
            <a:pPr marL="342917" indent="-360000" algn="just">
              <a:spcAft>
                <a:spcPts val="1000"/>
              </a:spcAft>
              <a:buFontTx/>
              <a:buChar char="♦"/>
              <a:tabLst>
                <a:tab pos="8520169" algn="l"/>
              </a:tabLst>
            </a:pPr>
            <a:r>
              <a:rPr lang="en-US" sz="3600" b="1" i="1" dirty="0" smtClean="0">
                <a:latin typeface="Calibri" pitchFamily="34" charset="0"/>
                <a:cs typeface="Times New Roman" pitchFamily="18" charset="0"/>
              </a:rPr>
              <a:t>Uses the </a:t>
            </a:r>
            <a:r>
              <a:rPr lang="en-US" sz="3600" b="1" i="1" dirty="0" err="1" smtClean="0">
                <a:latin typeface="Calibri" pitchFamily="34" charset="0"/>
                <a:cs typeface="Times New Roman" pitchFamily="18" charset="0"/>
              </a:rPr>
              <a:t>TurboReg</a:t>
            </a:r>
            <a:r>
              <a:rPr lang="en-US" sz="3600" b="1" i="1" dirty="0" smtClean="0">
                <a:latin typeface="Calibri" pitchFamily="34" charset="0"/>
                <a:cs typeface="Times New Roman" pitchFamily="18" charset="0"/>
              </a:rPr>
              <a:t>/</a:t>
            </a:r>
            <a:r>
              <a:rPr lang="en-US" sz="3600" b="1" i="1" dirty="0" err="1" smtClean="0">
                <a:latin typeface="Calibri" pitchFamily="34" charset="0"/>
                <a:cs typeface="Times New Roman" pitchFamily="18" charset="0"/>
              </a:rPr>
              <a:t>StackReg</a:t>
            </a:r>
            <a:endParaRPr lang="en-US" sz="3600" dirty="0" smtClean="0">
              <a:latin typeface="Calibri" pitchFamily="34" charset="0"/>
              <a:cs typeface="Times New Roman" pitchFamily="18" charset="0"/>
            </a:endParaRPr>
          </a:p>
          <a:p>
            <a:pPr marL="0" indent="0" algn="just">
              <a:spcAft>
                <a:spcPts val="1000"/>
              </a:spcAft>
              <a:buNone/>
              <a:tabLst>
                <a:tab pos="8520169" algn="l"/>
              </a:tabLst>
            </a:pPr>
            <a:endParaRPr lang="en-US" sz="3600" dirty="0" smtClean="0">
              <a:latin typeface="Calibri" pitchFamily="34" charset="0"/>
              <a:cs typeface="Times New Roman" pitchFamily="18" charset="0"/>
            </a:endParaRPr>
          </a:p>
          <a:p>
            <a:pPr marL="342917" indent="-360000" algn="just">
              <a:spcAft>
                <a:spcPts val="1000"/>
              </a:spcAft>
              <a:buFontTx/>
              <a:buChar char="♦"/>
              <a:tabLst>
                <a:tab pos="8520169" algn="l"/>
              </a:tabLst>
            </a:pPr>
            <a:r>
              <a:rPr lang="en-US" sz="3600" b="1" i="1" dirty="0" smtClean="0">
                <a:latin typeface="Calibri" pitchFamily="34" charset="0"/>
                <a:cs typeface="Times New Roman" pitchFamily="18" charset="0"/>
              </a:rPr>
              <a:t>Application</a:t>
            </a:r>
            <a:r>
              <a:rPr lang="en-US" sz="3600" dirty="0">
                <a:latin typeface="Calibri" pitchFamily="34" charset="0"/>
                <a:cs typeface="Times New Roman" pitchFamily="18" charset="0"/>
              </a:rPr>
              <a:t>: </a:t>
            </a:r>
            <a:r>
              <a:rPr lang="en-US" sz="3400" dirty="0">
                <a:latin typeface="Calibri" pitchFamily="34" charset="0"/>
                <a:cs typeface="Times New Roman" pitchFamily="18" charset="0"/>
              </a:rPr>
              <a:t>Calcium fluorescence imaging to reconstruct neuronal and glial cells populations activity.</a:t>
            </a:r>
          </a:p>
          <a:p>
            <a:endParaRPr lang="en-IN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B90E-E46D-43D3-8B5E-225C5F126635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50675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TimeLapseReg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056415"/>
              </p:ext>
            </p:extLst>
          </p:nvPr>
        </p:nvGraphicFramePr>
        <p:xfrm>
          <a:off x="1439144" y="5157192"/>
          <a:ext cx="63366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Up-Down Arrow 5"/>
          <p:cNvSpPr/>
          <p:nvPr/>
        </p:nvSpPr>
        <p:spPr>
          <a:xfrm>
            <a:off x="4391472" y="4725144"/>
            <a:ext cx="144016" cy="360040"/>
          </a:xfrm>
          <a:prstGeom prst="up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399366"/>
              </p:ext>
            </p:extLst>
          </p:nvPr>
        </p:nvGraphicFramePr>
        <p:xfrm>
          <a:off x="4359340" y="4293096"/>
          <a:ext cx="2082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349984">
                <a:tc>
                  <a:txBody>
                    <a:bodyPr/>
                    <a:lstStyle/>
                    <a:p>
                      <a:endParaRPr lang="en-IN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088442"/>
              </p:ext>
            </p:extLst>
          </p:nvPr>
        </p:nvGraphicFramePr>
        <p:xfrm>
          <a:off x="6335688" y="3356992"/>
          <a:ext cx="244827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2"/>
                <a:gridCol w="2238420"/>
              </a:tblGrid>
              <a:tr h="144016"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>
                          <a:solidFill>
                            <a:schemeClr val="tx1"/>
                          </a:solidFill>
                        </a:rPr>
                        <a:t>Good </a:t>
                      </a:r>
                      <a:r>
                        <a:rPr lang="en-IN" sz="1100" b="1" baseline="0" dirty="0" smtClean="0">
                          <a:solidFill>
                            <a:schemeClr val="tx1"/>
                          </a:solidFill>
                        </a:rPr>
                        <a:t>Transformation </a:t>
                      </a:r>
                      <a:endParaRPr lang="en-IN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/>
                        <a:t>Invalid transformations</a:t>
                      </a:r>
                      <a:endParaRPr lang="en-IN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648"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/>
                        <a:t>Current</a:t>
                      </a:r>
                      <a:r>
                        <a:rPr lang="en-IN" sz="1100" b="1" baseline="0" dirty="0" smtClean="0"/>
                        <a:t> image under consideration</a:t>
                      </a:r>
                      <a:endParaRPr lang="en-IN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819">
                <a:tc>
                  <a:txBody>
                    <a:bodyPr/>
                    <a:lstStyle/>
                    <a:p>
                      <a:endParaRPr lang="en-IN" sz="1100" dirty="0">
                        <a:ln>
                          <a:solidFill>
                            <a:schemeClr val="accent6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/>
                        <a:t>Reference Image</a:t>
                      </a:r>
                      <a:endParaRPr lang="en-IN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819"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/>
                        <a:t>Discarded Frame</a:t>
                      </a:r>
                      <a:endParaRPr lang="en-IN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819"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/>
                        <a:t>Frames yet to be computed</a:t>
                      </a:r>
                      <a:endParaRPr lang="en-IN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7016" y="141277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u="sng" dirty="0" smtClean="0"/>
              <a:t>Registration Process</a:t>
            </a:r>
            <a:endParaRPr lang="en-IN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1367136" y="5569495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/>
              <a:t>Frames 1,2,3,4……n</a:t>
            </a:r>
            <a:endParaRPr lang="en-IN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9024" y="4417948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/>
              <a:t>Computing transformations and populating the Feedback Table 1 on the go</a:t>
            </a:r>
            <a:endParaRPr lang="en-IN" sz="1400" dirty="0"/>
          </a:p>
        </p:txBody>
      </p:sp>
      <p:sp>
        <p:nvSpPr>
          <p:cNvPr id="12" name="Right Arrow 11"/>
          <p:cNvSpPr/>
          <p:nvPr/>
        </p:nvSpPr>
        <p:spPr>
          <a:xfrm>
            <a:off x="719064" y="4149080"/>
            <a:ext cx="3096344" cy="288032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dirty="0" smtClean="0">
                <a:solidFill>
                  <a:schemeClr val="tx1"/>
                </a:solidFill>
              </a:rPr>
              <a:t>Direction of computation from frame 1 to n</a:t>
            </a:r>
            <a:endParaRPr lang="en-IN" sz="1200" dirty="0">
              <a:solidFill>
                <a:schemeClr val="tx1"/>
              </a:solidFill>
            </a:endParaRPr>
          </a:p>
        </p:txBody>
      </p:sp>
      <p:sp>
        <p:nvSpPr>
          <p:cNvPr id="13" name="Up-Down Arrow 12"/>
          <p:cNvSpPr/>
          <p:nvPr/>
        </p:nvSpPr>
        <p:spPr>
          <a:xfrm>
            <a:off x="4607496" y="4725144"/>
            <a:ext cx="144016" cy="360040"/>
          </a:xfrm>
          <a:prstGeom prst="up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14" name="Up-Down Arrow 13"/>
          <p:cNvSpPr/>
          <p:nvPr/>
        </p:nvSpPr>
        <p:spPr>
          <a:xfrm>
            <a:off x="4823520" y="4725144"/>
            <a:ext cx="144016" cy="360040"/>
          </a:xfrm>
          <a:prstGeom prst="up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15" name="Up-Down Arrow 14"/>
          <p:cNvSpPr/>
          <p:nvPr/>
        </p:nvSpPr>
        <p:spPr>
          <a:xfrm>
            <a:off x="5039544" y="4725144"/>
            <a:ext cx="144016" cy="360040"/>
          </a:xfrm>
          <a:prstGeom prst="up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16" name="Up-Down Arrow 15"/>
          <p:cNvSpPr/>
          <p:nvPr/>
        </p:nvSpPr>
        <p:spPr>
          <a:xfrm>
            <a:off x="5255568" y="4725144"/>
            <a:ext cx="144016" cy="360040"/>
          </a:xfrm>
          <a:prstGeom prst="up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9584" y="472514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. . . . .</a:t>
            </a:r>
            <a:endParaRPr lang="en-IN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671392" y="5589240"/>
            <a:ext cx="864096" cy="4517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15408" y="5569495"/>
            <a:ext cx="288032" cy="245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63480" y="5858108"/>
            <a:ext cx="4355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/>
              <a:t>Frames discarded based on pre-processing step</a:t>
            </a:r>
            <a:endParaRPr lang="en-IN" sz="1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4247456" y="3933056"/>
            <a:ext cx="144016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87416" y="348184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/>
              <a:t>Reference Image is computed as in Fig. </a:t>
            </a:r>
            <a:r>
              <a:rPr lang="en-IN" sz="1400" dirty="0"/>
              <a:t>3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6073" y="1916832"/>
            <a:ext cx="1343111" cy="4845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i="1" dirty="0">
                <a:solidFill>
                  <a:schemeClr val="tx1"/>
                </a:solidFill>
              </a:rPr>
              <a:t>Select method for Reference Image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375248" y="1926443"/>
            <a:ext cx="1414611" cy="4828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Rectangle 24"/>
          <p:cNvSpPr/>
          <p:nvPr/>
        </p:nvSpPr>
        <p:spPr>
          <a:xfrm>
            <a:off x="4319464" y="1916832"/>
            <a:ext cx="1368152" cy="4995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i="1" dirty="0">
                <a:solidFill>
                  <a:schemeClr val="tx1"/>
                </a:solidFill>
              </a:rPr>
              <a:t>Set translation and rotation limits</a:t>
            </a:r>
          </a:p>
        </p:txBody>
      </p:sp>
      <p:sp>
        <p:nvSpPr>
          <p:cNvPr id="26" name="Right Arrow 25"/>
          <p:cNvSpPr/>
          <p:nvPr/>
        </p:nvSpPr>
        <p:spPr>
          <a:xfrm rot="16200000">
            <a:off x="967388" y="2517794"/>
            <a:ext cx="424645" cy="2308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1871192" y="2046040"/>
            <a:ext cx="468052" cy="22909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488857" y="1811467"/>
            <a:ext cx="2592288" cy="10490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Rectangle 28"/>
          <p:cNvSpPr/>
          <p:nvPr/>
        </p:nvSpPr>
        <p:spPr>
          <a:xfrm>
            <a:off x="600089" y="2917542"/>
            <a:ext cx="1127087" cy="4995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Right Arrow 29"/>
          <p:cNvSpPr/>
          <p:nvPr/>
        </p:nvSpPr>
        <p:spPr>
          <a:xfrm>
            <a:off x="5759624" y="2001743"/>
            <a:ext cx="720080" cy="275129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000" b="1" dirty="0" smtClean="0">
                <a:solidFill>
                  <a:schemeClr val="tx1"/>
                </a:solidFill>
              </a:rPr>
              <a:t>Output</a:t>
            </a:r>
            <a:endParaRPr lang="en-IN" sz="1000" b="1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3040" y="2955467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i="1" dirty="0" smtClean="0"/>
              <a:t>Input TimeLapse sequence</a:t>
            </a:r>
            <a:endParaRPr lang="en-IN" sz="12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2303240" y="1924701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i="1" dirty="0" smtClean="0"/>
              <a:t>Discard inappropriate frames</a:t>
            </a:r>
            <a:endParaRPr lang="en-IN" sz="12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6492479" y="1844824"/>
            <a:ext cx="26515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IN" sz="1200" i="1" dirty="0" smtClean="0"/>
              <a:t>Trajectory drawn on reference image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IN" sz="1200" i="1" dirty="0" smtClean="0"/>
              <a:t>Chart showing transformation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IN" sz="1200" i="1" dirty="0" smtClean="0"/>
              <a:t>Table being dynamically populated while computing transformations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IN" sz="1200" i="1" dirty="0" smtClean="0"/>
              <a:t>Transformations stored in csv file</a:t>
            </a:r>
            <a:endParaRPr lang="en-IN" sz="1200" i="1" dirty="0"/>
          </a:p>
        </p:txBody>
      </p:sp>
      <p:sp>
        <p:nvSpPr>
          <p:cNvPr id="34" name="Right Arrow 33"/>
          <p:cNvSpPr/>
          <p:nvPr/>
        </p:nvSpPr>
        <p:spPr>
          <a:xfrm>
            <a:off x="35496" y="3068960"/>
            <a:ext cx="539552" cy="2308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000" b="1" dirty="0" smtClean="0">
                <a:solidFill>
                  <a:schemeClr val="tx1"/>
                </a:solidFill>
              </a:rPr>
              <a:t>input</a:t>
            </a:r>
            <a:endParaRPr lang="en-IN" sz="1000" b="1" dirty="0">
              <a:solidFill>
                <a:schemeClr val="tx1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3815408" y="2047780"/>
            <a:ext cx="468052" cy="22909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B90E-E46D-43D3-8B5E-225C5F126635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626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Alignment Process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527755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u="sng" dirty="0" smtClean="0"/>
              <a:t>Alignment Process</a:t>
            </a:r>
            <a:endParaRPr lang="en-IN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547603"/>
              </p:ext>
            </p:extLst>
          </p:nvPr>
        </p:nvGraphicFramePr>
        <p:xfrm>
          <a:off x="1475656" y="4489375"/>
          <a:ext cx="63366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  <a:gridCol w="211223"/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3648" y="4901678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/>
              <a:t>Frames 1,2,3,4……n</a:t>
            </a:r>
            <a:endParaRPr lang="en-IN" sz="1400" dirty="0"/>
          </a:p>
        </p:txBody>
      </p:sp>
      <p:sp>
        <p:nvSpPr>
          <p:cNvPr id="7" name="Right Arrow 6"/>
          <p:cNvSpPr/>
          <p:nvPr/>
        </p:nvSpPr>
        <p:spPr>
          <a:xfrm>
            <a:off x="683568" y="3769295"/>
            <a:ext cx="3096344" cy="288032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dirty="0" smtClean="0">
                <a:solidFill>
                  <a:schemeClr val="tx1"/>
                </a:solidFill>
              </a:rPr>
              <a:t>Direction of alignment from frame 1 to n</a:t>
            </a:r>
            <a:endParaRPr lang="en-IN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03648" y="2440052"/>
            <a:ext cx="1656184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3852936" y="2512440"/>
            <a:ext cx="1306091" cy="719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6012160" y="2512060"/>
            <a:ext cx="1296144" cy="6692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ight Arrow 10"/>
          <p:cNvSpPr/>
          <p:nvPr/>
        </p:nvSpPr>
        <p:spPr>
          <a:xfrm>
            <a:off x="3131840" y="2746374"/>
            <a:ext cx="648072" cy="2308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9259" y="2434242"/>
            <a:ext cx="18245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i="1" dirty="0" smtClean="0"/>
              <a:t>Choose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IN" sz="1200" i="1" dirty="0" smtClean="0"/>
              <a:t>Project Path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IN" sz="1200" i="1" dirty="0" smtClean="0"/>
              <a:t>Transformation file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IN" sz="1200" i="1" dirty="0" smtClean="0"/>
              <a:t>Aligned images folder</a:t>
            </a:r>
            <a:endParaRPr lang="en-IN" sz="12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16424" y="2546900"/>
            <a:ext cx="140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i="1" dirty="0" smtClean="0"/>
              <a:t>Read Computed Transformations from csv file</a:t>
            </a:r>
            <a:endParaRPr lang="en-IN" sz="12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40152" y="253494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i="1" dirty="0" smtClean="0"/>
              <a:t>Aligned images stored in the specified Folder</a:t>
            </a:r>
            <a:endParaRPr lang="en-IN" sz="1200" i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744416" y="4921423"/>
            <a:ext cx="864096" cy="4517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88432" y="4901678"/>
            <a:ext cx="288032" cy="2456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36504" y="5281463"/>
            <a:ext cx="4355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/>
              <a:t>Frames discarded during registration</a:t>
            </a:r>
            <a:endParaRPr lang="en-IN" sz="14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121880"/>
              </p:ext>
            </p:extLst>
          </p:nvPr>
        </p:nvGraphicFramePr>
        <p:xfrm>
          <a:off x="6228184" y="3337247"/>
          <a:ext cx="2448272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2"/>
                <a:gridCol w="2238420"/>
              </a:tblGrid>
              <a:tr h="144016"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>
                          <a:solidFill>
                            <a:schemeClr val="tx1"/>
                          </a:solidFill>
                        </a:rPr>
                        <a:t>Good </a:t>
                      </a:r>
                      <a:r>
                        <a:rPr lang="en-IN" sz="1100" b="1" baseline="0" dirty="0" smtClean="0">
                          <a:solidFill>
                            <a:schemeClr val="tx1"/>
                          </a:solidFill>
                        </a:rPr>
                        <a:t>Transformation </a:t>
                      </a:r>
                      <a:endParaRPr lang="en-IN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648"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/>
                        <a:t>Current</a:t>
                      </a:r>
                      <a:r>
                        <a:rPr lang="en-IN" sz="1100" b="1" baseline="0" dirty="0" smtClean="0"/>
                        <a:t> image under consideration</a:t>
                      </a:r>
                      <a:endParaRPr lang="en-IN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819"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/>
                        <a:t>Discarded Transformation</a:t>
                      </a:r>
                      <a:endParaRPr lang="en-IN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819">
                <a:tc>
                  <a:txBody>
                    <a:bodyPr/>
                    <a:lstStyle/>
                    <a:p>
                      <a:endParaRPr lang="en-IN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100" b="1" dirty="0" smtClean="0"/>
                        <a:t>Frames yet to be computed</a:t>
                      </a:r>
                      <a:endParaRPr lang="en-IN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Right Arrow 18"/>
          <p:cNvSpPr/>
          <p:nvPr/>
        </p:nvSpPr>
        <p:spPr>
          <a:xfrm>
            <a:off x="5292080" y="2761183"/>
            <a:ext cx="648072" cy="230833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000" dirty="0" smtClean="0">
                <a:solidFill>
                  <a:schemeClr val="tx1"/>
                </a:solidFill>
              </a:rPr>
              <a:t>output</a:t>
            </a:r>
            <a:endParaRPr lang="en-IN" sz="1000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683568" y="2746374"/>
            <a:ext cx="648072" cy="2308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000" b="1" dirty="0" smtClean="0">
                <a:solidFill>
                  <a:schemeClr val="tx1"/>
                </a:solidFill>
              </a:rPr>
              <a:t>input</a:t>
            </a:r>
            <a:endParaRPr lang="en-IN" sz="1000" b="1" dirty="0">
              <a:solidFill>
                <a:schemeClr val="tx1"/>
              </a:solidFill>
            </a:endParaRP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B90E-E46D-43D3-8B5E-225C5F126635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29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Features of </a:t>
            </a:r>
            <a:r>
              <a:rPr lang="en-IN" dirty="0" err="1" smtClean="0"/>
              <a:t>TimeLapseReg</a:t>
            </a:r>
            <a:endParaRPr lang="en-IN" dirty="0"/>
          </a:p>
        </p:txBody>
      </p:sp>
      <p:pic>
        <p:nvPicPr>
          <p:cNvPr id="6" name="Picture 2" descr="C:\Users\Raghavender Sahdev\Desktop\BITS\GSoC2015\ImageJ ICNF\ImageJconference\images\img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431066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3528" y="5301208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17" lvl="1" indent="-342917" algn="just">
              <a:buFontTx/>
              <a:buChar char="♦"/>
              <a:tabLst>
                <a:tab pos="8520169" algn="l"/>
              </a:tabLst>
            </a:pPr>
            <a:r>
              <a:rPr lang="en-IN" sz="1600" dirty="0">
                <a:latin typeface="Calibri" pitchFamily="34" charset="0"/>
              </a:rPr>
              <a:t>User gets an option </a:t>
            </a:r>
            <a:r>
              <a:rPr lang="en-IN" sz="1600" dirty="0" smtClean="0">
                <a:latin typeface="Calibri" pitchFamily="34" charset="0"/>
              </a:rPr>
              <a:t>to input the </a:t>
            </a:r>
            <a:r>
              <a:rPr lang="en-IN" sz="1600" dirty="0" err="1" smtClean="0">
                <a:latin typeface="Calibri" pitchFamily="34" charset="0"/>
              </a:rPr>
              <a:t>timelapse</a:t>
            </a:r>
            <a:r>
              <a:rPr lang="en-IN" sz="1600" dirty="0" smtClean="0">
                <a:latin typeface="Calibri" pitchFamily="34" charset="0"/>
              </a:rPr>
              <a:t> sequence and set the frame rate</a:t>
            </a:r>
            <a:endParaRPr lang="en-US" sz="1600" dirty="0">
              <a:latin typeface="Calibri" pitchFamily="34" charset="0"/>
            </a:endParaRPr>
          </a:p>
        </p:txBody>
      </p:sp>
      <p:pic>
        <p:nvPicPr>
          <p:cNvPr id="3074" name="Picture 2" descr="C:\Users\Raghavender Sahdev\Desktop\BITS\GSoC2015\ImageJ ICNF\ImageJconference\images\img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94" y="1700808"/>
            <a:ext cx="426389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716016" y="5301208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17" lvl="1" indent="-342917" algn="just">
              <a:buFontTx/>
              <a:buChar char="♦"/>
              <a:tabLst>
                <a:tab pos="8520169" algn="l"/>
              </a:tabLst>
            </a:pPr>
            <a:r>
              <a:rPr lang="en-IN" sz="1600" dirty="0">
                <a:latin typeface="Calibri" pitchFamily="34" charset="0"/>
              </a:rPr>
              <a:t>User gets </a:t>
            </a:r>
            <a:r>
              <a:rPr lang="en-IN" sz="1600" dirty="0" smtClean="0">
                <a:latin typeface="Calibri" pitchFamily="34" charset="0"/>
              </a:rPr>
              <a:t>dynamic feedback in the form of a table listing the initial few frames and their info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B90E-E46D-43D3-8B5E-225C5F126635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317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Step 2: Reference image computation</a:t>
            </a:r>
            <a:endParaRPr lang="en-IN" dirty="0"/>
          </a:p>
        </p:txBody>
      </p:sp>
      <p:pic>
        <p:nvPicPr>
          <p:cNvPr id="6" name="Content Placeholder 4" descr="C:\Users\Raghavender Sahdev\Desktop\BITS\GSoC2015\ImageJ ICNF\ImageJconference\images\reference_im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65176"/>
            <a:ext cx="4387153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0860" y="5013176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17" lvl="1" indent="-342917" algn="just">
              <a:buFontTx/>
              <a:buChar char="♦"/>
              <a:tabLst>
                <a:tab pos="8520169" algn="l"/>
              </a:tabLst>
            </a:pPr>
            <a:r>
              <a:rPr lang="en-IN" sz="1600" dirty="0">
                <a:latin typeface="Calibri" pitchFamily="34" charset="0"/>
              </a:rPr>
              <a:t>User gets </a:t>
            </a:r>
            <a:r>
              <a:rPr lang="en-IN" sz="1600" dirty="0" smtClean="0">
                <a:latin typeface="Calibri" pitchFamily="34" charset="0"/>
              </a:rPr>
              <a:t>the </a:t>
            </a:r>
            <a:r>
              <a:rPr lang="en-IN" sz="1600" dirty="0">
                <a:latin typeface="Calibri" pitchFamily="34" charset="0"/>
              </a:rPr>
              <a:t>option to </a:t>
            </a:r>
            <a:r>
              <a:rPr lang="en-IN" sz="1600" dirty="0" smtClean="0">
                <a:latin typeface="Calibri" pitchFamily="34" charset="0"/>
              </a:rPr>
              <a:t>compute </a:t>
            </a:r>
            <a:r>
              <a:rPr lang="en-IN" sz="1600" dirty="0">
                <a:latin typeface="Calibri" pitchFamily="34" charset="0"/>
              </a:rPr>
              <a:t>the reference image by a number of </a:t>
            </a:r>
            <a:r>
              <a:rPr lang="en-IN" sz="1600" dirty="0" smtClean="0">
                <a:latin typeface="Calibri" pitchFamily="34" charset="0"/>
              </a:rPr>
              <a:t>metrics</a:t>
            </a:r>
          </a:p>
          <a:p>
            <a:pPr marL="800117" lvl="2" indent="-342917" algn="just">
              <a:buFontTx/>
              <a:buChar char="♦"/>
              <a:tabLst>
                <a:tab pos="8520169" algn="l"/>
              </a:tabLst>
            </a:pPr>
            <a:r>
              <a:rPr lang="en-IN" sz="1600" dirty="0" smtClean="0">
                <a:latin typeface="Calibri" pitchFamily="34" charset="0"/>
              </a:rPr>
              <a:t>Average</a:t>
            </a:r>
            <a:endParaRPr lang="en-IN" sz="1600" dirty="0">
              <a:latin typeface="Calibri" pitchFamily="34" charset="0"/>
            </a:endParaRPr>
          </a:p>
          <a:p>
            <a:pPr marL="800117" lvl="2" indent="-342917" algn="just">
              <a:buFontTx/>
              <a:buChar char="♦"/>
              <a:tabLst>
                <a:tab pos="8520169" algn="l"/>
              </a:tabLst>
            </a:pPr>
            <a:r>
              <a:rPr lang="en-IN" sz="1600" dirty="0" smtClean="0">
                <a:latin typeface="Calibri" pitchFamily="34" charset="0"/>
              </a:rPr>
              <a:t>Maximum</a:t>
            </a:r>
          </a:p>
          <a:p>
            <a:pPr marL="800117" lvl="2" indent="-342917" algn="just">
              <a:buFontTx/>
              <a:buChar char="♦"/>
              <a:tabLst>
                <a:tab pos="8520169" algn="l"/>
              </a:tabLst>
            </a:pPr>
            <a:r>
              <a:rPr lang="en-IN" sz="1600" dirty="0" smtClean="0">
                <a:latin typeface="Calibri" pitchFamily="34" charset="0"/>
              </a:rPr>
              <a:t>Median. </a:t>
            </a:r>
            <a:endParaRPr lang="en-US" sz="1600" dirty="0">
              <a:latin typeface="Calibri" pitchFamily="34" charset="0"/>
            </a:endParaRPr>
          </a:p>
        </p:txBody>
      </p:sp>
      <p:pic>
        <p:nvPicPr>
          <p:cNvPr id="1027" name="Picture 3" descr="C:\Users\Raghavender Sahdev\Desktop\BITS\GSoC2015\ImageJ ICNF\ImageJconference\images\data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32272"/>
            <a:ext cx="4343400" cy="317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572000" y="5013176"/>
            <a:ext cx="3960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17" lvl="1" indent="-342917" algn="just">
              <a:buFontTx/>
              <a:buChar char="♦"/>
              <a:tabLst>
                <a:tab pos="8520169" algn="l"/>
              </a:tabLst>
            </a:pPr>
            <a:r>
              <a:rPr lang="en-IN" sz="1600" dirty="0" smtClean="0">
                <a:latin typeface="Calibri" pitchFamily="34" charset="0"/>
              </a:rPr>
              <a:t>The reference image is computed and user can view it ; user may choose a different metric if he does not like the computed reference image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TimeLapseReg</a:t>
            </a:r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CB90E-E46D-43D3-8B5E-225C5F126635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183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649</TotalTime>
  <Words>679</Words>
  <Application>Microsoft Office PowerPoint</Application>
  <PresentationFormat>On-screen Show (4:3)</PresentationFormat>
  <Paragraphs>143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TimeLapseReg an ImageJ plugin for drift correction of video sequence in time-lapse microscopy </vt:lpstr>
      <vt:lpstr>Motivation</vt:lpstr>
      <vt:lpstr>TurboReg/StackReg</vt:lpstr>
      <vt:lpstr>Pratical limitations of StackReg?</vt:lpstr>
      <vt:lpstr>Goal of TimeLapseReg</vt:lpstr>
      <vt:lpstr>TimeLapseReg</vt:lpstr>
      <vt:lpstr>Alignment Process</vt:lpstr>
      <vt:lpstr>Features of TimeLapseReg</vt:lpstr>
      <vt:lpstr>Step 2: Reference image computation</vt:lpstr>
      <vt:lpstr>Step 3,4: Discarding frames, Registration</vt:lpstr>
      <vt:lpstr>User-Feedback</vt:lpstr>
      <vt:lpstr>Alignment Process</vt:lpstr>
      <vt:lpstr>Acknowledgements</vt:lpstr>
      <vt:lpstr>Thank You!  any questions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TimeLapseReg- an ImageJ plugin for drift correction of video sequence in time-lapse microscopy</dc:title>
  <dc:creator>Raghavender Sahdev</dc:creator>
  <cp:lastModifiedBy>Raghavender Sahdev</cp:lastModifiedBy>
  <cp:revision>38</cp:revision>
  <dcterms:created xsi:type="dcterms:W3CDTF">2015-08-31T06:13:25Z</dcterms:created>
  <dcterms:modified xsi:type="dcterms:W3CDTF">2015-09-04T15:30:43Z</dcterms:modified>
</cp:coreProperties>
</file>